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5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ru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t>1</a:t>
            </a:fld>
            <a:endParaRPr lang="ru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Shape 11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ru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t>10</a:t>
            </a:fld>
            <a:endParaRPr lang="ru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ru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t>2</a:t>
            </a:fld>
            <a:endParaRPr lang="ru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ru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t>3</a:t>
            </a:fld>
            <a:endParaRPr lang="ru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ru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t>4</a:t>
            </a:fld>
            <a:endParaRPr lang="ru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ru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t>5</a:t>
            </a:fld>
            <a:endParaRPr lang="ru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ru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t>6</a:t>
            </a:fld>
            <a:endParaRPr lang="ru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ru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t>7</a:t>
            </a:fld>
            <a:endParaRPr lang="ru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ru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t>8</a:t>
            </a:fld>
            <a:endParaRPr lang="ru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ru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t>9</a:t>
            </a:fld>
            <a:endParaRPr lang="ru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1pPr>
            <a:lvl2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2pPr>
            <a:lvl3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3pPr>
            <a:lvl4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4pPr>
            <a:lvl5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5pPr>
            <a:lvl6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6pPr>
            <a:lvl7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7pPr>
            <a:lvl8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8pPr>
            <a:lvl9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1pPr>
            <a:lvl2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marL="0" marR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3pPr>
            <a:lvl4pPr marL="0" marR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4pPr>
            <a:lvl5pPr marL="0" marR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5pPr>
            <a:lvl6pPr marL="0" marR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6pPr>
            <a:lvl7pPr marL="0" marR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7pPr>
            <a:lvl8pPr marL="0" marR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8pPr>
            <a:lvl9pPr marL="0" marR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0" y="6333133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buClr>
                  <a:schemeClr val="dk1"/>
                </a:buClr>
                <a:buSzPct val="25000"/>
                <a:buFont typeface="Arial"/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508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444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127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127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127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127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127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127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8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8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556790" y="6333133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buClr>
                  <a:schemeClr val="dk1"/>
                </a:buClr>
                <a:buSzPct val="25000"/>
                <a:buFont typeface="Arial"/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0" y="6333133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buClr>
                  <a:schemeClr val="dk1"/>
                </a:buClr>
                <a:buSzPct val="25000"/>
                <a:buFont typeface="Arial"/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556790" y="6333133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buClr>
                  <a:schemeClr val="dk1"/>
                </a:buClr>
                <a:buSzPct val="25000"/>
                <a:buFont typeface="Arial"/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556790" y="6333133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buClr>
                  <a:schemeClr val="dk1"/>
                </a:buClr>
                <a:buSzPct val="25000"/>
                <a:buFont typeface="Arial"/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556790" y="6333133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buClr>
                  <a:schemeClr val="dk1"/>
                </a:buClr>
                <a:buSzPct val="25000"/>
                <a:buFont typeface="Arial"/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marL="0" marR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3pPr>
            <a:lvl4pPr marL="0" marR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4pPr>
            <a:lvl5pPr marL="0" marR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5pPr>
            <a:lvl6pPr marL="0" marR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6pPr>
            <a:lvl7pPr marL="0" marR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7pPr>
            <a:lvl8pPr marL="0" marR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8pPr>
            <a:lvl9pPr marL="0" marR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0" y="6333133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buClr>
                  <a:schemeClr val="dk1"/>
                </a:buClr>
                <a:buSzPct val="25000"/>
                <a:buFont typeface="Arial"/>
                <a:buNone/>
              </a:pPr>
              <a:t>‹#›</a:t>
            </a:fld>
            <a:endParaRPr lang="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ru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Старение спасает популяции от вымирания в условиях дефицита ресурсов: эксперименты </a:t>
            </a:r>
            <a:r>
              <a:rPr lang="ru" sz="395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silico 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subTitle" idx="1"/>
          </p:nvPr>
        </p:nvSpPr>
        <p:spPr>
          <a:xfrm>
            <a:off x="642910" y="4143380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lang="ru" sz="2250" b="0" i="0" u="none" strike="noStrike" cap="none" baseline="0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В.А. Чистяков, Ю.В. Денисенко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45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lang="ru" sz="2250" b="0" i="0" u="none" strike="noStrike" cap="none" baseline="0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Ростовский НИИ Биотехнологии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45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lang="ru" sz="2250" b="0" i="0" u="none" strike="noStrike" cap="none" baseline="0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Южный федеральный университет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45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lang="ru" sz="2250" b="0" i="0" u="none" strike="noStrike" cap="none" baseline="0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Ростов-на-Дону 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45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lang="ru" sz="2250" b="0" i="0" u="none" strike="noStrike" cap="none" baseline="0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2015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/>
        </p:nvSpPr>
        <p:spPr>
          <a:xfrm>
            <a:off x="571472" y="214288"/>
            <a:ext cx="8072399" cy="6001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444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200" b="0" i="0" u="sng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ПРИЛОЖЕНИЕ </a:t>
            </a:r>
            <a:r>
              <a:rPr lang="ru" sz="1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Описание модели</a:t>
            </a:r>
          </a:p>
          <a:p>
            <a:pPr marL="0" marR="0" lvl="0" indent="444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проведения количественного анализа нами была разработана многоагентная имитационная модель популяции. Модель реализована с применением технологии Java, использована версия Java 7, среда разработки – NetBeans 8.</a:t>
            </a:r>
          </a:p>
          <a:p>
            <a:pPr marL="0" marR="0" lvl="0" indent="444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запуске модели агенты (особи) генерируются независимо друг от друга как объекты, обладающие запасом ресурса, распределенным случайным образом и находящиеся в случайных точках в пределах квадратной области распространения, в которой и происходят все модификации агентов. Эту область можно назвать ареалом модели. Возраст агентов подчиняется распределению, взятому из работы Либертини. Распределение относится к людям, принадлежащим к племени Аче, аборигенному народу, проживающему в Парагвае. Вследствие достаточно изолированного существования возрастные характеристики популяции Аче не слишком подвержены влиянию цивилизационных воздействий (войн, миграции и пр.), что и обусловило выбор.</a:t>
            </a:r>
          </a:p>
          <a:p>
            <a:pPr marL="0" marR="0" lvl="0" indent="444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Скорость и направление движения задаются случайным образом. Между собой агенты не взаимодействуют.</a:t>
            </a:r>
          </a:p>
          <a:p>
            <a:pPr marL="0" marR="0" lvl="0" indent="444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ареале модели в случайных точках располагаются источники ресурса, при потреблении которого агенты увеличивают собственный запас. Ресурс может быть как возобновляемым, так и невозобновляемым в зависимости от условий численного эксперимента. Когда запас ресурса агента становится равен нулю, агент начинает голодать. Через некоторое заданное время, если запас пополнить не удалось, агент погибает. В модели гибель агента от голода является единственным источником изменения численности популяции.</a:t>
            </a:r>
          </a:p>
          <a:p>
            <a:pPr marL="0" marR="0" lvl="0" indent="444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Размер популяции, возраст наступления старости агента, количество ресурса, его возобновляемость и время наступления голодной смерти агента задаются экспериментатором.</a:t>
            </a:r>
          </a:p>
          <a:p>
            <a:pPr marL="0" marR="0" lvl="0" indent="444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 агента, достигшего 80%-ного возраста наступления старости, скорость движения снижается до 25% от начальной. У агента, достигшего возраста наступления старости, скорость движения снижается до 10% от начальной. При прочих равных условиях преимущество в потреблении ресурса имеют молодые особи. Особи, достигшие 80%-ного возраста наступления старости, потребляют ресурс на общих основаниях. </a:t>
            </a:r>
          </a:p>
          <a:p>
            <a:pPr marL="0" marR="0" lvl="0" indent="444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нашей модели старение имеет пороговый характер, т.е. особи, проходя порог старения, теряют «жизненные силы» скачкообразно и далее не стареют. Это допущение мы сочли возможным, т.к. увеличение стадий старения до пяти не меняет принципиально результатов моделирования.</a:t>
            </a:r>
          </a:p>
          <a:p>
            <a:pPr marL="0" marR="0" lvl="0" indent="444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ходе проведения эксперимента </a:t>
            </a:r>
            <a:r>
              <a:rPr lang="ru" sz="1200" b="0" i="1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silico</a:t>
            </a:r>
            <a:r>
              <a:rPr lang="ru" sz="1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выясняется время вымирания (Extinction Time, ET), за которое численность популяции снижается на заданную процентную долю от исходного размера (которая указывается в виде подстрочного индекса). Таким образом, ET</a:t>
            </a:r>
            <a:r>
              <a:rPr lang="ru" sz="1200" b="0" i="0" u="none" strike="noStrike" cap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95 </a:t>
            </a:r>
            <a:r>
              <a:rPr lang="ru" sz="1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это время, за которое популяция потеряет 95% численности и т.д.</a:t>
            </a:r>
          </a:p>
          <a:p>
            <a:pPr marL="0" marR="0" lvl="0" indent="444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Задавая время наступления старости, можно изменять долю старых особей в популяции. Популяция, полностью состоящая из молодых особей, формируется при задании возраста наступления старости, равного 77 годам, что обусловлено используемым в модели распределением агентов по возрастам.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714347" y="928670"/>
            <a:ext cx="7500899" cy="1323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Принятие концепции старения – медленного фенопоза неизбежно порождает вопрос о том, какие преимущества дает эта программа сообществам, состоящим из стареющих особей?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4"/>
          <p:cNvSpPr/>
          <p:nvPr/>
        </p:nvSpPr>
        <p:spPr>
          <a:xfrm>
            <a:off x="714347" y="4714882"/>
            <a:ext cx="7500899" cy="1200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Мы считаем, что широчайшая распространенность феномена старения объясняется тем, что в определенных ситуациях присутствие старых особей становится залогом не только эволюции, но и самого существования популяций</a:t>
            </a:r>
          </a:p>
        </p:txBody>
      </p:sp>
      <p:sp>
        <p:nvSpPr>
          <p:cNvPr id="45" name="Shape 45"/>
          <p:cNvSpPr/>
          <p:nvPr/>
        </p:nvSpPr>
        <p:spPr>
          <a:xfrm>
            <a:off x="155575" y="-144463"/>
            <a:ext cx="304798" cy="3047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2411758" y="4286307"/>
            <a:ext cx="3714898" cy="276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ru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https://commons.wikimedia.org/wiki/User:Cody.pope</a:t>
            </a:r>
          </a:p>
        </p:txBody>
      </p:sp>
      <p:pic>
        <p:nvPicPr>
          <p:cNvPr id="47" name="Shape 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9791" y="2273156"/>
            <a:ext cx="3000300" cy="1941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714347" y="500041"/>
            <a:ext cx="7644000" cy="1631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Задачей работы было создание математической модели, позволяющей показать, что в принципе могут существовать ситуации, когда присутствие старых особей обусловливает выживание части популяции, в то время как нестареющая популяция в данных условиях полностью гибнет</a:t>
            </a:r>
          </a:p>
        </p:txBody>
      </p:sp>
      <p:sp>
        <p:nvSpPr>
          <p:cNvPr id="54" name="Shape 54"/>
          <p:cNvSpPr/>
          <p:nvPr/>
        </p:nvSpPr>
        <p:spPr>
          <a:xfrm>
            <a:off x="714347" y="2571742"/>
            <a:ext cx="7786798" cy="3170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ru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природные популяции живут в условиях неравномерной скорости возобновления ресурсов;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2) при высокой скорости возобновления ресурса популяция стремится достичь максимальной численности;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3) падение скорости поступления ресурса до нуля может происходить очень быстро (например, в случае засухи);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4) в этих условиях принципиальной для выживания популяции становится способность хотя бы части особей пережить период невозобновления ресурса;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5) быстрое вымирание более слабых старых особей экономит ресурсы для выживания молодых.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1928792" y="5786453"/>
            <a:ext cx="6643800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Рис. 1. Интерфейс программы моделирования</a:t>
            </a:r>
          </a:p>
        </p:txBody>
      </p:sp>
      <p:pic>
        <p:nvPicPr>
          <p:cNvPr id="61" name="Shape 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5711" y="1928800"/>
            <a:ext cx="6972599" cy="37179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1071537" y="357164"/>
            <a:ext cx="7429500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«Разводите матемазавров! Это безобидные и даже полезные существа, заменяющие теоретикам кроликов и дрозофил» </a:t>
            </a:r>
          </a:p>
        </p:txBody>
      </p:sp>
      <p:sp>
        <p:nvSpPr>
          <p:cNvPr id="63" name="Shape 63"/>
          <p:cNvSpPr/>
          <p:nvPr/>
        </p:nvSpPr>
        <p:spPr>
          <a:xfrm>
            <a:off x="4143371" y="1142983"/>
            <a:ext cx="4572000" cy="52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Горбань А.Н., Хлебопрос Р.Г. Демон Дарвина. Идея оптимальности и естественный отбор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428595" y="3500437"/>
            <a:ext cx="7929599" cy="92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Либертини Г. (2013) Свидетельства в пользу теорий старения на основе исследований племен охотников-собирателей (индейцы Аче из Парагвая), </a:t>
            </a:r>
            <a:r>
              <a:rPr lang="ru" sz="18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Биохимия</a:t>
            </a:r>
            <a:r>
              <a:rPr lang="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ru" sz="18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78</a:t>
            </a:r>
            <a:r>
              <a:rPr lang="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1023–1032.</a:t>
            </a:r>
          </a:p>
        </p:txBody>
      </p:sp>
      <p:sp>
        <p:nvSpPr>
          <p:cNvPr id="70" name="Shape 70"/>
          <p:cNvSpPr/>
          <p:nvPr/>
        </p:nvSpPr>
        <p:spPr>
          <a:xfrm>
            <a:off x="142843" y="4572007"/>
            <a:ext cx="8572500" cy="1200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Программа считает время вымирания (Extinction Time, ET), за которое численность популяции снижается на заданную процентную долю от исходного размера (указывается в виде подстрочного индекса). Таким образом, ET</a:t>
            </a:r>
            <a:r>
              <a:rPr lang="ru" sz="1800" b="0" i="0" u="none" strike="noStrike" cap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95 </a:t>
            </a:r>
            <a:r>
              <a:rPr lang="ru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это время, за которое популяция потеряет 95% численности и т.д</a:t>
            </a:r>
          </a:p>
        </p:txBody>
      </p:sp>
      <p:pic>
        <p:nvPicPr>
          <p:cNvPr id="71" name="Shape 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35575" y="526266"/>
            <a:ext cx="5500800" cy="2907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>
            <a:off x="714347" y="5072073"/>
            <a:ext cx="7644000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Рис. 2. Время вымирания в зависимости от возраста наступления старости (возобновляемый ресурс) Кривая 1 - ET</a:t>
            </a:r>
            <a:r>
              <a:rPr lang="ru" sz="1800" b="0" i="0" u="none" strike="noStrike" cap="none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97</a:t>
            </a:r>
            <a:r>
              <a:rPr lang="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2 - ET</a:t>
            </a:r>
            <a:r>
              <a:rPr lang="ru" sz="1800" b="0" i="0" u="none" strike="noStrike" cap="none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95</a:t>
            </a:r>
            <a:r>
              <a:rPr lang="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3 – ET</a:t>
            </a:r>
            <a:r>
              <a:rPr lang="ru" sz="1800" b="0" i="0" u="none" strike="noStrike" cap="none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90</a:t>
            </a:r>
          </a:p>
        </p:txBody>
      </p:sp>
      <p:pic>
        <p:nvPicPr>
          <p:cNvPr id="78" name="Shape 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950" y="305850"/>
            <a:ext cx="7150799" cy="461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714347" y="5072073"/>
            <a:ext cx="7715399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Рис. 3. Время вымирания в зависимости от возраста наступления старости (невозобновляемый ресурс) Кривая 1 - ET</a:t>
            </a:r>
            <a:r>
              <a:rPr lang="ru" sz="1800" b="0" i="0" u="none" strike="noStrike" cap="none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97</a:t>
            </a:r>
            <a:r>
              <a:rPr lang="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2 - ET</a:t>
            </a:r>
            <a:r>
              <a:rPr lang="ru" sz="1800" b="0" i="0" u="none" strike="noStrike" cap="none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95</a:t>
            </a:r>
            <a:r>
              <a:rPr lang="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3 – ET</a:t>
            </a:r>
            <a:r>
              <a:rPr lang="ru" sz="1800" b="0" i="0" u="none" strike="noStrike" cap="none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90</a:t>
            </a:r>
          </a:p>
        </p:txBody>
      </p:sp>
      <p:pic>
        <p:nvPicPr>
          <p:cNvPr id="85" name="Shape 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6200" y="288000"/>
            <a:ext cx="7150799" cy="461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/>
        </p:nvSpPr>
        <p:spPr>
          <a:xfrm>
            <a:off x="785785" y="1500174"/>
            <a:ext cx="7786798" cy="175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достаточной степени простая модель позволяет видеть, что присутствие слабых особей, первыми вымирающих в условиях, когда ресурс становится дефицитным, может заметно увеличить шансы на выживание популяции, продляя жизнь небольшой группе последних выживших особей.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92"/>
          <p:cNvSpPr/>
          <p:nvPr/>
        </p:nvSpPr>
        <p:spPr>
          <a:xfrm>
            <a:off x="1071537" y="3286123"/>
            <a:ext cx="6929399" cy="92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философском смысле создаваемое программой старения ослабление части элементов увеличивает устойчивость системы в целом за счет повышения присущего ей разнообразия. </a:t>
            </a:r>
          </a:p>
        </p:txBody>
      </p:sp>
      <p:sp>
        <p:nvSpPr>
          <p:cNvPr id="93" name="Shape 93"/>
          <p:cNvSpPr/>
          <p:nvPr/>
        </p:nvSpPr>
        <p:spPr>
          <a:xfrm>
            <a:off x="3643300" y="714350"/>
            <a:ext cx="1948198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ЗАКЛЮЧЕНИЕ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Shape 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4480" y="1000108"/>
            <a:ext cx="5893499" cy="392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Shape 100"/>
          <p:cNvSpPr/>
          <p:nvPr/>
        </p:nvSpPr>
        <p:spPr>
          <a:xfrm>
            <a:off x="3286116" y="5357826"/>
            <a:ext cx="2673299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Благодарим за внимание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889</Words>
  <PresentationFormat>Экран (4:3)</PresentationFormat>
  <Paragraphs>46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light-gradient</vt:lpstr>
      <vt:lpstr>Старение спасает популяции от вымирания в условиях дефицита ресурсов: эксперименты in silico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Старение спасает популяции от вымирания в условиях дефицита ресурсов: эксперименты in silico </dc:title>
  <cp:lastModifiedBy>denik</cp:lastModifiedBy>
  <cp:revision>2</cp:revision>
  <dcterms:modified xsi:type="dcterms:W3CDTF">2015-04-22T08:06:45Z</dcterms:modified>
</cp:coreProperties>
</file>